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8229600" cx="14630400"/>
  <p:notesSz cx="8229600" cy="14630400"/>
  <p:embeddedFontLst>
    <p:embeddedFont>
      <p:font typeface="Inter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Inter-bold.fntdata"/><Relationship Id="rId16" Type="http://schemas.openxmlformats.org/officeDocument/2006/relationships/font" Target="fonts/Inter-regular.fntdata"/><Relationship Id="rId5" Type="http://schemas.openxmlformats.org/officeDocument/2006/relationships/slide" Target="slides/slide1.xml"/><Relationship Id="rId19" Type="http://schemas.openxmlformats.org/officeDocument/2006/relationships/font" Target="fonts/Inter-boldItalic.fntdata"/><Relationship Id="rId6" Type="http://schemas.openxmlformats.org/officeDocument/2006/relationships/slide" Target="slides/slide2.xml"/><Relationship Id="rId18" Type="http://schemas.openxmlformats.org/officeDocument/2006/relationships/font" Target="fonts/Inter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498720" y="1769800"/>
            <a:ext cx="13632900" cy="31416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98720" y="5043560"/>
            <a:ext cx="13632900" cy="20814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" name="Google Shape;6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5" name="Google Shape;6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3" name="Google Shape;7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7" name="Google Shape;7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1" name="Google Shape;8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5" name="Google Shape;85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98720" y="3441360"/>
            <a:ext cx="13632900" cy="13470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9" name="Google Shape;8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3" name="Google Shape;93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7" name="Google Shape;97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98720" y="1843960"/>
            <a:ext cx="6399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7731840" y="1843960"/>
            <a:ext cx="6399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98720" y="888960"/>
            <a:ext cx="4492800" cy="12090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98720" y="2223360"/>
            <a:ext cx="4492800" cy="5087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784400" y="720240"/>
            <a:ext cx="10188600" cy="65454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7315200" y="40"/>
            <a:ext cx="7315200" cy="822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424800" y="1973080"/>
            <a:ext cx="6472200" cy="23718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424800" y="4484920"/>
            <a:ext cx="6472200" cy="1976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7903200" y="1158720"/>
            <a:ext cx="6139200" cy="59121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  <a:defRPr>
                <a:solidFill>
                  <a:schemeClr val="dk1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>
                <a:solidFill>
                  <a:schemeClr val="dk1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>
                <a:solidFill>
                  <a:schemeClr val="dk1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>
                <a:solidFill>
                  <a:schemeClr val="dk1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>
                <a:solidFill>
                  <a:schemeClr val="dk1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>
                <a:solidFill>
                  <a:schemeClr val="dk1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>
                <a:solidFill>
                  <a:schemeClr val="dk1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>
                <a:solidFill>
                  <a:schemeClr val="dk1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98720" y="6768920"/>
            <a:ext cx="9598200" cy="9681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Char char="●"/>
              <a:defRPr sz="2900">
                <a:solidFill>
                  <a:schemeClr val="lt2"/>
                </a:solidFill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○"/>
              <a:defRPr sz="2200">
                <a:solidFill>
                  <a:schemeClr val="lt2"/>
                </a:solidFill>
              </a:defRPr>
            </a:lvl2pPr>
            <a:lvl3pPr indent="-368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■"/>
              <a:defRPr sz="2200">
                <a:solidFill>
                  <a:schemeClr val="lt2"/>
                </a:solidFill>
              </a:defRPr>
            </a:lvl3pPr>
            <a:lvl4pPr indent="-368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  <a:defRPr sz="2200">
                <a:solidFill>
                  <a:schemeClr val="lt2"/>
                </a:solidFill>
              </a:defRPr>
            </a:lvl4pPr>
            <a:lvl5pPr indent="-3683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○"/>
              <a:defRPr sz="2200">
                <a:solidFill>
                  <a:schemeClr val="lt2"/>
                </a:solidFill>
              </a:defRPr>
            </a:lvl5pPr>
            <a:lvl6pPr indent="-3683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■"/>
              <a:defRPr sz="2200">
                <a:solidFill>
                  <a:schemeClr val="lt2"/>
                </a:solidFill>
              </a:defRPr>
            </a:lvl6pPr>
            <a:lvl7pPr indent="-3683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  <a:defRPr sz="2200">
                <a:solidFill>
                  <a:schemeClr val="lt2"/>
                </a:solidFill>
              </a:defRPr>
            </a:lvl7pPr>
            <a:lvl8pPr indent="-3683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○"/>
              <a:defRPr sz="2200">
                <a:solidFill>
                  <a:schemeClr val="lt2"/>
                </a:solidFill>
              </a:defRPr>
            </a:lvl8pPr>
            <a:lvl9pPr indent="-3683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■"/>
              <a:defRPr sz="2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r">
              <a:buNone/>
              <a:defRPr sz="1600">
                <a:solidFill>
                  <a:schemeClr val="lt2"/>
                </a:solidFill>
              </a:defRPr>
            </a:lvl1pPr>
            <a:lvl2pPr lvl="1" algn="r">
              <a:buNone/>
              <a:defRPr sz="1600">
                <a:solidFill>
                  <a:schemeClr val="lt2"/>
                </a:solidFill>
              </a:defRPr>
            </a:lvl2pPr>
            <a:lvl3pPr lvl="2" algn="r">
              <a:buNone/>
              <a:defRPr sz="1600">
                <a:solidFill>
                  <a:schemeClr val="lt2"/>
                </a:solidFill>
              </a:defRPr>
            </a:lvl3pPr>
            <a:lvl4pPr lvl="3" algn="r">
              <a:buNone/>
              <a:defRPr sz="1600">
                <a:solidFill>
                  <a:schemeClr val="lt2"/>
                </a:solidFill>
              </a:defRPr>
            </a:lvl4pPr>
            <a:lvl5pPr lvl="4" algn="r">
              <a:buNone/>
              <a:defRPr sz="1600">
                <a:solidFill>
                  <a:schemeClr val="lt2"/>
                </a:solidFill>
              </a:defRPr>
            </a:lvl5pPr>
            <a:lvl6pPr lvl="5" algn="r">
              <a:buNone/>
              <a:defRPr sz="1600">
                <a:solidFill>
                  <a:schemeClr val="lt2"/>
                </a:solidFill>
              </a:defRPr>
            </a:lvl6pPr>
            <a:lvl7pPr lvl="6" algn="r">
              <a:buNone/>
              <a:defRPr sz="1600">
                <a:solidFill>
                  <a:schemeClr val="lt2"/>
                </a:solidFill>
              </a:defRPr>
            </a:lvl7pPr>
            <a:lvl8pPr lvl="7" algn="r">
              <a:buNone/>
              <a:defRPr sz="1600">
                <a:solidFill>
                  <a:schemeClr val="lt2"/>
                </a:solidFill>
              </a:defRPr>
            </a:lvl8pPr>
            <a:lvl9pPr lvl="8" algn="r">
              <a:buNone/>
              <a:defRPr sz="16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4"/>
          <p:cNvSpPr/>
          <p:nvPr/>
        </p:nvSpPr>
        <p:spPr>
          <a:xfrm>
            <a:off x="793790" y="3408878"/>
            <a:ext cx="755130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Security Lock System</a:t>
            </a:r>
            <a:endParaRPr b="0" i="0" sz="4450" u="none" cap="none" strike="noStrike"/>
          </a:p>
        </p:txBody>
      </p:sp>
      <p:sp>
        <p:nvSpPr>
          <p:cNvPr id="105" name="Google Shape;105;p24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Assembly Language Implementation in 8086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/>
          <p:nvPr/>
        </p:nvSpPr>
        <p:spPr>
          <a:xfrm>
            <a:off x="793790" y="1537216"/>
            <a:ext cx="729734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Implementation Highlights</a:t>
            </a:r>
            <a:endParaRPr b="0" i="0" sz="4450" u="none" cap="none" strike="noStrike"/>
          </a:p>
        </p:txBody>
      </p:sp>
      <p:sp>
        <p:nvSpPr>
          <p:cNvPr id="260" name="Google Shape;260;p33"/>
          <p:cNvSpPr/>
          <p:nvPr/>
        </p:nvSpPr>
        <p:spPr>
          <a:xfrm>
            <a:off x="793790" y="2699623"/>
            <a:ext cx="4196358" cy="2410897"/>
          </a:xfrm>
          <a:prstGeom prst="roundRect">
            <a:avLst>
              <a:gd fmla="val 3952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3"/>
          <p:cNvSpPr/>
          <p:nvPr/>
        </p:nvSpPr>
        <p:spPr>
          <a:xfrm>
            <a:off x="1028224" y="29340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Memory Efficiency</a:t>
            </a:r>
            <a:endParaRPr b="0" i="0" sz="2200" u="none" cap="none" strike="noStrike"/>
          </a:p>
        </p:txBody>
      </p:sp>
      <p:sp>
        <p:nvSpPr>
          <p:cNvPr id="262" name="Google Shape;262;p33"/>
          <p:cNvSpPr/>
          <p:nvPr/>
        </p:nvSpPr>
        <p:spPr>
          <a:xfrm>
            <a:off x="1028224" y="3424476"/>
            <a:ext cx="372749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Compact data structures using byte arrays for passwords and word arrays for IDs minimize memory footprint.</a:t>
            </a:r>
            <a:endParaRPr b="0" i="0" sz="1750" u="none" cap="none" strike="noStrike"/>
          </a:p>
        </p:txBody>
      </p:sp>
      <p:sp>
        <p:nvSpPr>
          <p:cNvPr id="263" name="Google Shape;263;p33"/>
          <p:cNvSpPr/>
          <p:nvPr/>
        </p:nvSpPr>
        <p:spPr>
          <a:xfrm>
            <a:off x="5216962" y="2699623"/>
            <a:ext cx="4196358" cy="2410897"/>
          </a:xfrm>
          <a:prstGeom prst="roundRect">
            <a:avLst>
              <a:gd fmla="val 3952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3"/>
          <p:cNvSpPr/>
          <p:nvPr/>
        </p:nvSpPr>
        <p:spPr>
          <a:xfrm>
            <a:off x="5451396" y="29340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DOS Integration</a:t>
            </a:r>
            <a:endParaRPr b="0" i="0" sz="2200" u="none" cap="none" strike="noStrike"/>
          </a:p>
        </p:txBody>
      </p:sp>
      <p:sp>
        <p:nvSpPr>
          <p:cNvPr id="265" name="Google Shape;265;p33"/>
          <p:cNvSpPr/>
          <p:nvPr/>
        </p:nvSpPr>
        <p:spPr>
          <a:xfrm>
            <a:off x="5451396" y="3424476"/>
            <a:ext cx="372749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Leverages INT 21h BIOS interrupts for keyboard input (AH=01h) and display output (AH=09h).</a:t>
            </a:r>
            <a:endParaRPr b="0" i="0" sz="1750" u="none" cap="none" strike="noStrike"/>
          </a:p>
        </p:txBody>
      </p:sp>
      <p:sp>
        <p:nvSpPr>
          <p:cNvPr id="266" name="Google Shape;266;p33"/>
          <p:cNvSpPr/>
          <p:nvPr/>
        </p:nvSpPr>
        <p:spPr>
          <a:xfrm>
            <a:off x="9640133" y="2699623"/>
            <a:ext cx="4196358" cy="2410897"/>
          </a:xfrm>
          <a:prstGeom prst="roundRect">
            <a:avLst>
              <a:gd fmla="val 3952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3"/>
          <p:cNvSpPr/>
          <p:nvPr/>
        </p:nvSpPr>
        <p:spPr>
          <a:xfrm>
            <a:off x="9874568" y="29340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Modular Design</a:t>
            </a:r>
            <a:endParaRPr b="0" i="0" sz="2200" u="none" cap="none" strike="noStrike"/>
          </a:p>
        </p:txBody>
      </p:sp>
      <p:sp>
        <p:nvSpPr>
          <p:cNvPr id="268" name="Google Shape;268;p33"/>
          <p:cNvSpPr/>
          <p:nvPr/>
        </p:nvSpPr>
        <p:spPr>
          <a:xfrm>
            <a:off x="9874568" y="3424476"/>
            <a:ext cx="372749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Separate procedures for input scanning and employee lookup promote code reusability and maintainability.</a:t>
            </a:r>
            <a:endParaRPr b="0" i="0" sz="1750" u="none" cap="none" strike="noStrike"/>
          </a:p>
        </p:txBody>
      </p:sp>
      <p:sp>
        <p:nvSpPr>
          <p:cNvPr id="269" name="Google Shape;269;p33"/>
          <p:cNvSpPr/>
          <p:nvPr/>
        </p:nvSpPr>
        <p:spPr>
          <a:xfrm>
            <a:off x="1530906" y="5649158"/>
            <a:ext cx="1207889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Inter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270" name="Google Shape;270;p33"/>
          <p:cNvSpPr/>
          <p:nvPr/>
        </p:nvSpPr>
        <p:spPr>
          <a:xfrm>
            <a:off x="12691875" y="7673650"/>
            <a:ext cx="1843500" cy="555900"/>
          </a:xfrm>
          <a:prstGeom prst="rect">
            <a:avLst/>
          </a:prstGeom>
          <a:solidFill>
            <a:srgbClr val="2725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6" name="Google Shape;27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4"/>
          <p:cNvSpPr/>
          <p:nvPr/>
        </p:nvSpPr>
        <p:spPr>
          <a:xfrm>
            <a:off x="793790" y="1950244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Thank You</a:t>
            </a:r>
            <a:endParaRPr b="0" i="0" sz="4450" u="none" cap="none" strike="noStrike"/>
          </a:p>
        </p:txBody>
      </p:sp>
      <p:sp>
        <p:nvSpPr>
          <p:cNvPr id="278" name="Google Shape;278;p34"/>
          <p:cNvSpPr/>
          <p:nvPr/>
        </p:nvSpPr>
        <p:spPr>
          <a:xfrm>
            <a:off x="793790" y="274974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Presented by:</a:t>
            </a:r>
            <a:endParaRPr b="0" i="0" sz="2200" u="none" cap="none" strike="noStrike"/>
          </a:p>
        </p:txBody>
      </p:sp>
      <p:sp>
        <p:nvSpPr>
          <p:cNvPr id="279" name="Google Shape;279;p34"/>
          <p:cNvSpPr/>
          <p:nvPr/>
        </p:nvSpPr>
        <p:spPr>
          <a:xfrm>
            <a:off x="793790" y="3444240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B. Kaivalya - AP23110011311</a:t>
            </a:r>
            <a:endParaRPr b="0" i="0" sz="1750" u="none" cap="none" strike="noStrike"/>
          </a:p>
        </p:txBody>
      </p:sp>
      <p:sp>
        <p:nvSpPr>
          <p:cNvPr id="280" name="Google Shape;280;p34"/>
          <p:cNvSpPr/>
          <p:nvPr/>
        </p:nvSpPr>
        <p:spPr>
          <a:xfrm>
            <a:off x="793790" y="4062293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D. Gopika - AP231100115</a:t>
            </a: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71</a:t>
            </a:r>
            <a:endParaRPr b="0" i="0" sz="1750" u="none" cap="none" strike="noStrike"/>
          </a:p>
        </p:txBody>
      </p:sp>
      <p:sp>
        <p:nvSpPr>
          <p:cNvPr id="281" name="Google Shape;281;p34"/>
          <p:cNvSpPr/>
          <p:nvPr/>
        </p:nvSpPr>
        <p:spPr>
          <a:xfrm>
            <a:off x="793790" y="4680347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Y.L. Maheswari - AP23110011590</a:t>
            </a:r>
            <a:endParaRPr b="0" i="0" sz="1750" u="none" cap="none" strike="noStrike"/>
          </a:p>
        </p:txBody>
      </p:sp>
      <p:sp>
        <p:nvSpPr>
          <p:cNvPr id="282" name="Google Shape;282;p34"/>
          <p:cNvSpPr/>
          <p:nvPr/>
        </p:nvSpPr>
        <p:spPr>
          <a:xfrm>
            <a:off x="793790" y="5298400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Ch. Himakshi - AP23110011596</a:t>
            </a:r>
            <a:endParaRPr b="0" i="0" sz="1750" u="none" cap="none" strike="noStrike"/>
          </a:p>
        </p:txBody>
      </p:sp>
      <p:sp>
        <p:nvSpPr>
          <p:cNvPr id="283" name="Google Shape;283;p34"/>
          <p:cNvSpPr/>
          <p:nvPr/>
        </p:nvSpPr>
        <p:spPr>
          <a:xfrm>
            <a:off x="793790" y="5916454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P. Dur</a:t>
            </a: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ga</a:t>
            </a: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Sravanthi - AP23110011597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1" name="Google Shape;11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5"/>
          <p:cNvSpPr/>
          <p:nvPr/>
        </p:nvSpPr>
        <p:spPr>
          <a:xfrm>
            <a:off x="6280190" y="217705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System Overview</a:t>
            </a:r>
            <a:endParaRPr b="0" i="0" sz="4450" u="none" cap="none" strike="noStrike"/>
          </a:p>
        </p:txBody>
      </p:sp>
      <p:sp>
        <p:nvSpPr>
          <p:cNvPr id="113" name="Google Shape;113;p25"/>
          <p:cNvSpPr/>
          <p:nvPr/>
        </p:nvSpPr>
        <p:spPr>
          <a:xfrm>
            <a:off x="6280190" y="34528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Purpose</a:t>
            </a:r>
            <a:endParaRPr b="0" i="0" sz="2200" u="none" cap="none" strike="noStrike"/>
          </a:p>
        </p:txBody>
      </p:sp>
      <p:sp>
        <p:nvSpPr>
          <p:cNvPr id="114" name="Google Shape;114;p25"/>
          <p:cNvSpPr/>
          <p:nvPr/>
        </p:nvSpPr>
        <p:spPr>
          <a:xfrm>
            <a:off x="6280190" y="4033957"/>
            <a:ext cx="3501509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 comprehensive security authentication system designed to protect employee access through ID verification and password management.</a:t>
            </a:r>
            <a:endParaRPr b="0" i="0" sz="1750" u="none" cap="none" strike="noStrike"/>
          </a:p>
        </p:txBody>
      </p:sp>
      <p:sp>
        <p:nvSpPr>
          <p:cNvPr id="115" name="Google Shape;115;p25"/>
          <p:cNvSpPr/>
          <p:nvPr/>
        </p:nvSpPr>
        <p:spPr>
          <a:xfrm>
            <a:off x="10342721" y="34528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Core Features</a:t>
            </a:r>
            <a:endParaRPr b="0" i="0" sz="2200" u="none" cap="none" strike="noStrike"/>
          </a:p>
        </p:txBody>
      </p:sp>
      <p:sp>
        <p:nvSpPr>
          <p:cNvPr id="116" name="Google Shape;116;p25"/>
          <p:cNvSpPr/>
          <p:nvPr/>
        </p:nvSpPr>
        <p:spPr>
          <a:xfrm>
            <a:off x="10342721" y="4033957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Employee ID validation</a:t>
            </a:r>
            <a:endParaRPr b="0" i="0" sz="1750" u="none" cap="none" strike="noStrike"/>
          </a:p>
        </p:txBody>
      </p:sp>
      <p:sp>
        <p:nvSpPr>
          <p:cNvPr id="117" name="Google Shape;117;p25"/>
          <p:cNvSpPr/>
          <p:nvPr/>
        </p:nvSpPr>
        <p:spPr>
          <a:xfrm>
            <a:off x="10342721" y="4476155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Password authentication</a:t>
            </a:r>
            <a:endParaRPr b="0" i="0" sz="1750" u="none" cap="none" strike="noStrike"/>
          </a:p>
        </p:txBody>
      </p:sp>
      <p:sp>
        <p:nvSpPr>
          <p:cNvPr id="118" name="Google Shape;118;p25"/>
          <p:cNvSpPr/>
          <p:nvPr/>
        </p:nvSpPr>
        <p:spPr>
          <a:xfrm>
            <a:off x="10342721" y="4918353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Account lockout protection</a:t>
            </a:r>
            <a:endParaRPr b="0" i="0" sz="1750" u="none" cap="none" strike="noStrike"/>
          </a:p>
        </p:txBody>
      </p:sp>
      <p:sp>
        <p:nvSpPr>
          <p:cNvPr id="119" name="Google Shape;119;p25"/>
          <p:cNvSpPr/>
          <p:nvPr/>
        </p:nvSpPr>
        <p:spPr>
          <a:xfrm>
            <a:off x="10342721" y="5360551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Password change capability</a:t>
            </a:r>
            <a:endParaRPr b="0" i="0" sz="1750" u="none" cap="none" strike="noStrike"/>
          </a:p>
        </p:txBody>
      </p:sp>
      <p:sp>
        <p:nvSpPr>
          <p:cNvPr id="120" name="Google Shape;120;p25"/>
          <p:cNvSpPr/>
          <p:nvPr/>
        </p:nvSpPr>
        <p:spPr>
          <a:xfrm>
            <a:off x="12691875" y="7673650"/>
            <a:ext cx="1843500" cy="555900"/>
          </a:xfrm>
          <a:prstGeom prst="rect">
            <a:avLst/>
          </a:prstGeom>
          <a:solidFill>
            <a:srgbClr val="2725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/>
          <p:nvPr/>
        </p:nvSpPr>
        <p:spPr>
          <a:xfrm>
            <a:off x="793790" y="2055971"/>
            <a:ext cx="569118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System Architecture</a:t>
            </a:r>
            <a:endParaRPr b="0" i="0" sz="4450" u="none" cap="none" strike="noStrike"/>
          </a:p>
        </p:txBody>
      </p:sp>
      <p:sp>
        <p:nvSpPr>
          <p:cNvPr id="127" name="Google Shape;127;p26"/>
          <p:cNvSpPr/>
          <p:nvPr/>
        </p:nvSpPr>
        <p:spPr>
          <a:xfrm>
            <a:off x="793790" y="3218378"/>
            <a:ext cx="4196358" cy="2955250"/>
          </a:xfrm>
          <a:prstGeom prst="roundRect">
            <a:avLst>
              <a:gd fmla="val 3224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6"/>
          <p:cNvSpPr/>
          <p:nvPr/>
        </p:nvSpPr>
        <p:spPr>
          <a:xfrm>
            <a:off x="1028224" y="3452813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2B0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9" name="Google Shape;12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390" y="3639860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6"/>
          <p:cNvSpPr/>
          <p:nvPr/>
        </p:nvSpPr>
        <p:spPr>
          <a:xfrm>
            <a:off x="1028224" y="436006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Data Segment</a:t>
            </a:r>
            <a:endParaRPr b="0" i="0" sz="2200" u="none" cap="none" strike="noStrike"/>
          </a:p>
        </p:txBody>
      </p:sp>
      <p:sp>
        <p:nvSpPr>
          <p:cNvPr id="131" name="Google Shape;131;p26"/>
          <p:cNvSpPr/>
          <p:nvPr/>
        </p:nvSpPr>
        <p:spPr>
          <a:xfrm>
            <a:off x="1028224" y="4850487"/>
            <a:ext cx="372749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Stores employee IDs, passwords, and attempt counters for 20 employees</a:t>
            </a:r>
            <a:endParaRPr b="0" i="0" sz="1750" u="none" cap="none" strike="noStrike"/>
          </a:p>
        </p:txBody>
      </p:sp>
      <p:sp>
        <p:nvSpPr>
          <p:cNvPr id="132" name="Google Shape;132;p26"/>
          <p:cNvSpPr/>
          <p:nvPr/>
        </p:nvSpPr>
        <p:spPr>
          <a:xfrm>
            <a:off x="5216962" y="3218378"/>
            <a:ext cx="4196358" cy="2955250"/>
          </a:xfrm>
          <a:prstGeom prst="roundRect">
            <a:avLst>
              <a:gd fmla="val 3224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6"/>
          <p:cNvSpPr/>
          <p:nvPr/>
        </p:nvSpPr>
        <p:spPr>
          <a:xfrm>
            <a:off x="5451396" y="3452813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2B0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4" name="Google Shape;13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8562" y="3639860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6"/>
          <p:cNvSpPr/>
          <p:nvPr/>
        </p:nvSpPr>
        <p:spPr>
          <a:xfrm>
            <a:off x="5451396" y="436006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Stack Segment</a:t>
            </a:r>
            <a:endParaRPr b="0" i="0" sz="2200" u="none" cap="none" strike="noStrike"/>
          </a:p>
        </p:txBody>
      </p:sp>
      <p:sp>
        <p:nvSpPr>
          <p:cNvPr id="136" name="Google Shape;136;p26"/>
          <p:cNvSpPr/>
          <p:nvPr/>
        </p:nvSpPr>
        <p:spPr>
          <a:xfrm>
            <a:off x="5451396" y="4850487"/>
            <a:ext cx="372749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Allocated 256 bytes (100h) for temporary data storage and subroutine calls</a:t>
            </a:r>
            <a:endParaRPr b="0" i="0" sz="1750" u="none" cap="none" strike="noStrike"/>
          </a:p>
        </p:txBody>
      </p:sp>
      <p:sp>
        <p:nvSpPr>
          <p:cNvPr id="137" name="Google Shape;137;p26"/>
          <p:cNvSpPr/>
          <p:nvPr/>
        </p:nvSpPr>
        <p:spPr>
          <a:xfrm>
            <a:off x="9640133" y="3218378"/>
            <a:ext cx="4196358" cy="2955250"/>
          </a:xfrm>
          <a:prstGeom prst="roundRect">
            <a:avLst>
              <a:gd fmla="val 3224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6"/>
          <p:cNvSpPr/>
          <p:nvPr/>
        </p:nvSpPr>
        <p:spPr>
          <a:xfrm>
            <a:off x="9874568" y="3452813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2B0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9" name="Google Shape;13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61734" y="3639860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/>
          <p:nvPr/>
        </p:nvSpPr>
        <p:spPr>
          <a:xfrm>
            <a:off x="9874568" y="436006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Code Segment</a:t>
            </a:r>
            <a:endParaRPr b="0" i="0" sz="2200" u="none" cap="none" strike="noStrike"/>
          </a:p>
        </p:txBody>
      </p:sp>
      <p:sp>
        <p:nvSpPr>
          <p:cNvPr id="141" name="Google Shape;141;p26"/>
          <p:cNvSpPr/>
          <p:nvPr/>
        </p:nvSpPr>
        <p:spPr>
          <a:xfrm>
            <a:off x="9874568" y="4850487"/>
            <a:ext cx="372749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Contains main program logic, authentication routines, and helper procedures</a:t>
            </a:r>
            <a:endParaRPr b="0" i="0" sz="1750" u="none" cap="none" strike="noStrike"/>
          </a:p>
        </p:txBody>
      </p:sp>
      <p:sp>
        <p:nvSpPr>
          <p:cNvPr id="142" name="Google Shape;142;p26"/>
          <p:cNvSpPr/>
          <p:nvPr/>
        </p:nvSpPr>
        <p:spPr>
          <a:xfrm>
            <a:off x="12691875" y="7673650"/>
            <a:ext cx="1843500" cy="555900"/>
          </a:xfrm>
          <a:prstGeom prst="rect">
            <a:avLst/>
          </a:prstGeom>
          <a:solidFill>
            <a:srgbClr val="2725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>
            <a:off x="793790" y="2352913"/>
            <a:ext cx="800361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Key Configuration Constants</a:t>
            </a:r>
            <a:endParaRPr b="0" i="0" sz="4450" u="none" cap="none" strike="noStrike"/>
          </a:p>
        </p:txBody>
      </p:sp>
      <p:sp>
        <p:nvSpPr>
          <p:cNvPr id="149" name="Google Shape;149;p27"/>
          <p:cNvSpPr/>
          <p:nvPr/>
        </p:nvSpPr>
        <p:spPr>
          <a:xfrm>
            <a:off x="793790" y="3628668"/>
            <a:ext cx="41586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5850"/>
              <a:buFont typeface="Inter"/>
              <a:buNone/>
            </a:pPr>
            <a:r>
              <a:rPr b="1" i="0" lang="en-US" sz="58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20</a:t>
            </a:r>
            <a:endParaRPr b="0" i="0" sz="5850" u="none" cap="none" strike="noStrike"/>
          </a:p>
        </p:txBody>
      </p:sp>
      <p:sp>
        <p:nvSpPr>
          <p:cNvPr id="150" name="Google Shape;150;p27"/>
          <p:cNvSpPr/>
          <p:nvPr/>
        </p:nvSpPr>
        <p:spPr>
          <a:xfrm>
            <a:off x="1399580" y="4660463"/>
            <a:ext cx="29470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Maximum Employees</a:t>
            </a:r>
            <a:endParaRPr b="0" i="0" sz="2200" u="none" cap="none" strike="noStrike"/>
          </a:p>
        </p:txBody>
      </p:sp>
      <p:sp>
        <p:nvSpPr>
          <p:cNvPr id="151" name="Google Shape;151;p27"/>
          <p:cNvSpPr/>
          <p:nvPr/>
        </p:nvSpPr>
        <p:spPr>
          <a:xfrm>
            <a:off x="793790" y="5150882"/>
            <a:ext cx="41586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System supports up to 20 employee accounts</a:t>
            </a: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IDs</a:t>
            </a:r>
            <a:endParaRPr b="0" i="0" sz="1750" u="none" cap="none" strike="noStrike"/>
          </a:p>
        </p:txBody>
      </p:sp>
      <p:sp>
        <p:nvSpPr>
          <p:cNvPr id="152" name="Google Shape;152;p27"/>
          <p:cNvSpPr/>
          <p:nvPr/>
        </p:nvSpPr>
        <p:spPr>
          <a:xfrm>
            <a:off x="5235893" y="3628668"/>
            <a:ext cx="41586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5850"/>
              <a:buFont typeface="Inter"/>
              <a:buNone/>
            </a:pPr>
            <a:r>
              <a:rPr b="1" i="0" lang="en-US" sz="58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5850" u="none" cap="none" strike="noStrike"/>
          </a:p>
        </p:txBody>
      </p:sp>
      <p:sp>
        <p:nvSpPr>
          <p:cNvPr id="153" name="Google Shape;153;p27"/>
          <p:cNvSpPr/>
          <p:nvPr/>
        </p:nvSpPr>
        <p:spPr>
          <a:xfrm>
            <a:off x="5897523" y="466046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Login Attempts</a:t>
            </a:r>
            <a:endParaRPr b="0" i="0" sz="2200" u="none" cap="none" strike="noStrike"/>
          </a:p>
        </p:txBody>
      </p:sp>
      <p:sp>
        <p:nvSpPr>
          <p:cNvPr id="154" name="Google Shape;154;p27"/>
          <p:cNvSpPr/>
          <p:nvPr/>
        </p:nvSpPr>
        <p:spPr>
          <a:xfrm>
            <a:off x="5235893" y="5150882"/>
            <a:ext cx="41586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Three failed password attempts trigger automatic account lockout</a:t>
            </a:r>
            <a:endParaRPr b="0" i="0" sz="1750" u="none" cap="none" strike="noStrike"/>
          </a:p>
        </p:txBody>
      </p:sp>
      <p:sp>
        <p:nvSpPr>
          <p:cNvPr id="155" name="Google Shape;155;p27"/>
          <p:cNvSpPr/>
          <p:nvPr/>
        </p:nvSpPr>
        <p:spPr>
          <a:xfrm>
            <a:off x="9677995" y="3628668"/>
            <a:ext cx="41586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5850"/>
              <a:buFont typeface="Inter"/>
              <a:buNone/>
            </a:pPr>
            <a:r>
              <a:rPr b="1" i="0" lang="en-US" sz="58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0-15</a:t>
            </a:r>
            <a:endParaRPr b="0" i="0" sz="5850" u="none" cap="none" strike="noStrike"/>
          </a:p>
        </p:txBody>
      </p:sp>
      <p:sp>
        <p:nvSpPr>
          <p:cNvPr id="156" name="Google Shape;156;p27"/>
          <p:cNvSpPr/>
          <p:nvPr/>
        </p:nvSpPr>
        <p:spPr>
          <a:xfrm>
            <a:off x="10339626" y="466046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Password Range</a:t>
            </a:r>
            <a:endParaRPr b="0" i="0" sz="2200" u="none" cap="none" strike="noStrike"/>
          </a:p>
        </p:txBody>
      </p:sp>
      <p:sp>
        <p:nvSpPr>
          <p:cNvPr id="157" name="Google Shape;157;p27"/>
          <p:cNvSpPr/>
          <p:nvPr/>
        </p:nvSpPr>
        <p:spPr>
          <a:xfrm>
            <a:off x="9677995" y="5150882"/>
            <a:ext cx="41586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Numeric passwords constrained to values between 0 and 15</a:t>
            </a:r>
            <a:endParaRPr b="0" i="0" sz="1750" u="none" cap="none" strike="noStrike"/>
          </a:p>
        </p:txBody>
      </p:sp>
      <p:sp>
        <p:nvSpPr>
          <p:cNvPr id="158" name="Google Shape;158;p27"/>
          <p:cNvSpPr/>
          <p:nvPr/>
        </p:nvSpPr>
        <p:spPr>
          <a:xfrm>
            <a:off x="12691875" y="7673650"/>
            <a:ext cx="1843500" cy="555900"/>
          </a:xfrm>
          <a:prstGeom prst="rect">
            <a:avLst/>
          </a:prstGeom>
          <a:solidFill>
            <a:srgbClr val="2725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4" name="Google Shape;16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/>
          <p:nvPr/>
        </p:nvSpPr>
        <p:spPr>
          <a:xfrm>
            <a:off x="6280190" y="1876663"/>
            <a:ext cx="687550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Employee Data Structure</a:t>
            </a:r>
            <a:endParaRPr b="0" i="0" sz="4450" u="none" cap="none" strike="noStrike"/>
          </a:p>
        </p:txBody>
      </p:sp>
      <p:sp>
        <p:nvSpPr>
          <p:cNvPr id="166" name="Google Shape;166;p28"/>
          <p:cNvSpPr/>
          <p:nvPr/>
        </p:nvSpPr>
        <p:spPr>
          <a:xfrm>
            <a:off x="6280190" y="315241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Employee ID Array</a:t>
            </a:r>
            <a:endParaRPr b="0" i="0" sz="2200" u="none" cap="none" strike="noStrike"/>
          </a:p>
        </p:txBody>
      </p:sp>
      <p:sp>
        <p:nvSpPr>
          <p:cNvPr id="167" name="Google Shape;167;p28"/>
          <p:cNvSpPr/>
          <p:nvPr/>
        </p:nvSpPr>
        <p:spPr>
          <a:xfrm>
            <a:off x="6280190" y="3733562"/>
            <a:ext cx="35015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EmpTable</a:t>
            </a: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stores 20 unique identifiers organized in three groups:</a:t>
            </a:r>
            <a:endParaRPr b="0" i="0" sz="1750" u="none" cap="none" strike="noStrike"/>
          </a:p>
        </p:txBody>
      </p:sp>
      <p:sp>
        <p:nvSpPr>
          <p:cNvPr id="168" name="Google Shape;168;p28"/>
          <p:cNvSpPr/>
          <p:nvPr/>
        </p:nvSpPr>
        <p:spPr>
          <a:xfrm>
            <a:off x="6280190" y="5026343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1001-1014: Department A</a:t>
            </a:r>
            <a:endParaRPr b="0" i="0" sz="1750" u="none" cap="none" strike="noStrike"/>
          </a:p>
        </p:txBody>
      </p:sp>
      <p:sp>
        <p:nvSpPr>
          <p:cNvPr id="169" name="Google Shape;169;p28"/>
          <p:cNvSpPr/>
          <p:nvPr/>
        </p:nvSpPr>
        <p:spPr>
          <a:xfrm>
            <a:off x="6280190" y="5468541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2001-2005: Department B</a:t>
            </a:r>
            <a:endParaRPr b="0" i="0" sz="1750" u="none" cap="none" strike="noStrike"/>
          </a:p>
        </p:txBody>
      </p:sp>
      <p:sp>
        <p:nvSpPr>
          <p:cNvPr id="170" name="Google Shape;170;p28"/>
          <p:cNvSpPr/>
          <p:nvPr/>
        </p:nvSpPr>
        <p:spPr>
          <a:xfrm>
            <a:off x="6280190" y="5910739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3001-3005: Department C</a:t>
            </a:r>
            <a:endParaRPr b="0" i="0" sz="1750" u="none" cap="none" strike="noStrike"/>
          </a:p>
        </p:txBody>
      </p:sp>
      <p:sp>
        <p:nvSpPr>
          <p:cNvPr id="171" name="Google Shape;171;p28"/>
          <p:cNvSpPr/>
          <p:nvPr/>
        </p:nvSpPr>
        <p:spPr>
          <a:xfrm>
            <a:off x="10342721" y="3152418"/>
            <a:ext cx="295644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Password &amp; Attempts</a:t>
            </a:r>
            <a:endParaRPr b="0" i="0" sz="2200" u="none" cap="none" strike="noStrike"/>
          </a:p>
        </p:txBody>
      </p:sp>
      <p:sp>
        <p:nvSpPr>
          <p:cNvPr id="172" name="Google Shape;172;p28"/>
          <p:cNvSpPr/>
          <p:nvPr/>
        </p:nvSpPr>
        <p:spPr>
          <a:xfrm>
            <a:off x="10342721" y="3733562"/>
            <a:ext cx="35015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PassTable</a:t>
            </a: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contains corresponding passwords (0-15) for each employee ID.</a:t>
            </a:r>
            <a:endParaRPr b="0" i="0" sz="1750" u="none" cap="none" strike="noStrike"/>
          </a:p>
        </p:txBody>
      </p:sp>
      <p:sp>
        <p:nvSpPr>
          <p:cNvPr id="173" name="Google Shape;173;p28"/>
          <p:cNvSpPr/>
          <p:nvPr/>
        </p:nvSpPr>
        <p:spPr>
          <a:xfrm>
            <a:off x="10342721" y="5026343"/>
            <a:ext cx="35015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Attempts</a:t>
            </a: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array tracks failed login counts, initialized to zero for all employees.</a:t>
            </a:r>
            <a:endParaRPr b="0" i="0" sz="1750" u="none" cap="none" strike="noStrike"/>
          </a:p>
        </p:txBody>
      </p:sp>
      <p:sp>
        <p:nvSpPr>
          <p:cNvPr id="174" name="Google Shape;174;p28"/>
          <p:cNvSpPr/>
          <p:nvPr/>
        </p:nvSpPr>
        <p:spPr>
          <a:xfrm>
            <a:off x="12691875" y="7673650"/>
            <a:ext cx="1843500" cy="555900"/>
          </a:xfrm>
          <a:prstGeom prst="rect">
            <a:avLst/>
          </a:prstGeom>
          <a:solidFill>
            <a:srgbClr val="2725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/>
          <p:nvPr/>
        </p:nvSpPr>
        <p:spPr>
          <a:xfrm>
            <a:off x="793790" y="81176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Authentication Flow</a:t>
            </a:r>
            <a:endParaRPr b="0" i="0" sz="4450" u="none" cap="none" strike="noStrike"/>
          </a:p>
        </p:txBody>
      </p:sp>
      <p:pic>
        <p:nvPicPr>
          <p:cNvPr descr="preencoded.png" id="181" name="Google Shape;18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974175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/>
          <p:nvPr/>
        </p:nvSpPr>
        <p:spPr>
          <a:xfrm>
            <a:off x="2154674" y="220098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ID Verification</a:t>
            </a:r>
            <a:endParaRPr b="0" i="0" sz="2200" u="none" cap="none" strike="noStrike"/>
          </a:p>
        </p:txBody>
      </p:sp>
      <p:sp>
        <p:nvSpPr>
          <p:cNvPr id="183" name="Google Shape;183;p29"/>
          <p:cNvSpPr/>
          <p:nvPr/>
        </p:nvSpPr>
        <p:spPr>
          <a:xfrm>
            <a:off x="2154674" y="2691408"/>
            <a:ext cx="116819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System prompts for employee ID and searches EmpTable using FindEmp procedure</a:t>
            </a:r>
            <a:endParaRPr b="0" i="0" sz="1750" u="none" cap="none" strike="noStrike"/>
          </a:p>
        </p:txBody>
      </p:sp>
      <p:pic>
        <p:nvPicPr>
          <p:cNvPr descr="preencoded.png" id="184" name="Google Shape;18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3335060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/>
          <p:nvPr/>
        </p:nvSpPr>
        <p:spPr>
          <a:xfrm>
            <a:off x="2154674" y="356187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Lockout Check</a:t>
            </a:r>
            <a:endParaRPr b="0" i="0" sz="2200" u="none" cap="none" strike="noStrike"/>
          </a:p>
        </p:txBody>
      </p:sp>
      <p:sp>
        <p:nvSpPr>
          <p:cNvPr id="186" name="Google Shape;186;p29"/>
          <p:cNvSpPr/>
          <p:nvPr/>
        </p:nvSpPr>
        <p:spPr>
          <a:xfrm>
            <a:off x="2154674" y="4052292"/>
            <a:ext cx="116819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Validates current attempt count before allowing password entry</a:t>
            </a:r>
            <a:endParaRPr b="0" i="0" sz="1750" u="none" cap="none" strike="noStrike"/>
          </a:p>
        </p:txBody>
      </p:sp>
      <p:pic>
        <p:nvPicPr>
          <p:cNvPr descr="preencoded.png" id="187" name="Google Shape;18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4695944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/>
          <p:nvPr/>
        </p:nvSpPr>
        <p:spPr>
          <a:xfrm>
            <a:off x="2154674" y="492275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Password Validation</a:t>
            </a:r>
            <a:endParaRPr b="0" i="0" sz="2200" u="none" cap="none" strike="noStrike"/>
          </a:p>
        </p:txBody>
      </p:sp>
      <p:sp>
        <p:nvSpPr>
          <p:cNvPr id="189" name="Google Shape;189;p29"/>
          <p:cNvSpPr/>
          <p:nvPr/>
        </p:nvSpPr>
        <p:spPr>
          <a:xfrm>
            <a:off x="2154674" y="5413177"/>
            <a:ext cx="116819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Compares entered password against PassTable entry for matched employee</a:t>
            </a:r>
            <a:endParaRPr b="0" i="0" sz="1750" u="none" cap="none" strike="noStrike"/>
          </a:p>
        </p:txBody>
      </p:sp>
      <p:pic>
        <p:nvPicPr>
          <p:cNvPr descr="preencoded.png" id="190" name="Google Shape;190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6056828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/>
          <p:nvPr/>
        </p:nvSpPr>
        <p:spPr>
          <a:xfrm>
            <a:off x="2154674" y="628364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Access Decision</a:t>
            </a:r>
            <a:endParaRPr b="0" i="0" sz="2200" u="none" cap="none" strike="noStrike"/>
          </a:p>
        </p:txBody>
      </p:sp>
      <p:sp>
        <p:nvSpPr>
          <p:cNvPr id="192" name="Google Shape;192;p29"/>
          <p:cNvSpPr/>
          <p:nvPr/>
        </p:nvSpPr>
        <p:spPr>
          <a:xfrm>
            <a:off x="2154674" y="6774061"/>
            <a:ext cx="116819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Grants access on match, increments attempts on failure, locks after three attempts</a:t>
            </a:r>
            <a:endParaRPr b="0" i="0" sz="1750" u="none" cap="none" strike="noStrike"/>
          </a:p>
        </p:txBody>
      </p:sp>
      <p:sp>
        <p:nvSpPr>
          <p:cNvPr id="193" name="Google Shape;193;p29"/>
          <p:cNvSpPr/>
          <p:nvPr/>
        </p:nvSpPr>
        <p:spPr>
          <a:xfrm>
            <a:off x="12691875" y="7673650"/>
            <a:ext cx="1843500" cy="555900"/>
          </a:xfrm>
          <a:prstGeom prst="rect">
            <a:avLst/>
          </a:prstGeom>
          <a:solidFill>
            <a:srgbClr val="2725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/>
          <p:nvPr/>
        </p:nvSpPr>
        <p:spPr>
          <a:xfrm>
            <a:off x="6239828" y="761167"/>
            <a:ext cx="5381625" cy="672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"/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Critical Procedures</a:t>
            </a:r>
            <a:endParaRPr b="0" i="0" sz="4200" u="none" cap="none" strike="noStrike"/>
          </a:p>
        </p:txBody>
      </p:sp>
      <p:sp>
        <p:nvSpPr>
          <p:cNvPr id="201" name="Google Shape;201;p30"/>
          <p:cNvSpPr/>
          <p:nvPr/>
        </p:nvSpPr>
        <p:spPr>
          <a:xfrm>
            <a:off x="6239828" y="1756767"/>
            <a:ext cx="7637145" cy="1645563"/>
          </a:xfrm>
          <a:prstGeom prst="roundRect">
            <a:avLst>
              <a:gd fmla="val 5494" name="adj"/>
            </a:avLst>
          </a:prstGeom>
          <a:solidFill>
            <a:srgbClr val="272525"/>
          </a:solidFill>
          <a:ln cap="flat" cmpd="sng" w="3047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0"/>
          <p:cNvSpPr/>
          <p:nvPr/>
        </p:nvSpPr>
        <p:spPr>
          <a:xfrm>
            <a:off x="6270307" y="1787247"/>
            <a:ext cx="861060" cy="1584603"/>
          </a:xfrm>
          <a:prstGeom prst="roundRect">
            <a:avLst>
              <a:gd fmla="val 6252" name="adj"/>
            </a:avLst>
          </a:prstGeom>
          <a:solidFill>
            <a:srgbClr val="1100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0"/>
          <p:cNvSpPr/>
          <p:nvPr/>
        </p:nvSpPr>
        <p:spPr>
          <a:xfrm>
            <a:off x="6535579" y="2377678"/>
            <a:ext cx="322898" cy="4036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500"/>
              <a:buFont typeface="Inter"/>
              <a:buNone/>
            </a:pPr>
            <a:r>
              <a:rPr b="1" i="0" lang="en-US" sz="25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500" u="none" cap="none" strike="noStrike"/>
          </a:p>
        </p:txBody>
      </p:sp>
      <p:sp>
        <p:nvSpPr>
          <p:cNvPr id="204" name="Google Shape;204;p30"/>
          <p:cNvSpPr/>
          <p:nvPr/>
        </p:nvSpPr>
        <p:spPr>
          <a:xfrm>
            <a:off x="7346633" y="2002512"/>
            <a:ext cx="2690812" cy="336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SCAN_NUM</a:t>
            </a:r>
            <a:endParaRPr b="0" i="0" sz="2100" u="none" cap="none" strike="noStrike"/>
          </a:p>
        </p:txBody>
      </p:sp>
      <p:sp>
        <p:nvSpPr>
          <p:cNvPr id="205" name="Google Shape;205;p30"/>
          <p:cNvSpPr/>
          <p:nvPr/>
        </p:nvSpPr>
        <p:spPr>
          <a:xfrm>
            <a:off x="7346633" y="2467928"/>
            <a:ext cx="6284595" cy="688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Reads numeric input from keyboard and converts ASCII characters to binary value stored in CX register.</a:t>
            </a:r>
            <a:endParaRPr b="0" i="0" sz="1650" u="none" cap="none" strike="noStrike"/>
          </a:p>
        </p:txBody>
      </p:sp>
      <p:sp>
        <p:nvSpPr>
          <p:cNvPr id="206" name="Google Shape;206;p30"/>
          <p:cNvSpPr/>
          <p:nvPr/>
        </p:nvSpPr>
        <p:spPr>
          <a:xfrm>
            <a:off x="6239828" y="3617595"/>
            <a:ext cx="7637145" cy="1645563"/>
          </a:xfrm>
          <a:prstGeom prst="roundRect">
            <a:avLst>
              <a:gd fmla="val 5494" name="adj"/>
            </a:avLst>
          </a:prstGeom>
          <a:solidFill>
            <a:srgbClr val="272525"/>
          </a:solidFill>
          <a:ln cap="flat" cmpd="sng" w="3047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6270307" y="3648075"/>
            <a:ext cx="861060" cy="1584603"/>
          </a:xfrm>
          <a:prstGeom prst="roundRect">
            <a:avLst>
              <a:gd fmla="val 6252" name="adj"/>
            </a:avLst>
          </a:prstGeom>
          <a:solidFill>
            <a:srgbClr val="1100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/>
          <p:nvPr/>
        </p:nvSpPr>
        <p:spPr>
          <a:xfrm>
            <a:off x="6535579" y="4238506"/>
            <a:ext cx="322898" cy="4036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500"/>
              <a:buFont typeface="Inter"/>
              <a:buNone/>
            </a:pPr>
            <a:r>
              <a:rPr b="1" i="0" lang="en-US" sz="25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500" u="none" cap="none" strike="noStrike"/>
          </a:p>
        </p:txBody>
      </p:sp>
      <p:sp>
        <p:nvSpPr>
          <p:cNvPr id="209" name="Google Shape;209;p30"/>
          <p:cNvSpPr/>
          <p:nvPr/>
        </p:nvSpPr>
        <p:spPr>
          <a:xfrm>
            <a:off x="7346633" y="3863340"/>
            <a:ext cx="2690812" cy="336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FindEmp</a:t>
            </a:r>
            <a:endParaRPr b="0" i="0" sz="2100" u="none" cap="none" strike="noStrike"/>
          </a:p>
        </p:txBody>
      </p:sp>
      <p:sp>
        <p:nvSpPr>
          <p:cNvPr id="210" name="Google Shape;210;p30"/>
          <p:cNvSpPr/>
          <p:nvPr/>
        </p:nvSpPr>
        <p:spPr>
          <a:xfrm>
            <a:off x="7346633" y="4328755"/>
            <a:ext cx="6284595" cy="688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Searches EmpTable array for matching ID. Returns employee index in BX register or sets zero flag if not found.</a:t>
            </a:r>
            <a:endParaRPr b="0" i="0" sz="1650" u="none" cap="none" strike="noStrike"/>
          </a:p>
        </p:txBody>
      </p:sp>
      <p:sp>
        <p:nvSpPr>
          <p:cNvPr id="211" name="Google Shape;211;p30"/>
          <p:cNvSpPr/>
          <p:nvPr/>
        </p:nvSpPr>
        <p:spPr>
          <a:xfrm>
            <a:off x="6239828" y="5478423"/>
            <a:ext cx="7637145" cy="1989892"/>
          </a:xfrm>
          <a:prstGeom prst="roundRect">
            <a:avLst>
              <a:gd fmla="val 4544" name="adj"/>
            </a:avLst>
          </a:prstGeom>
          <a:solidFill>
            <a:srgbClr val="272525"/>
          </a:solidFill>
          <a:ln cap="flat" cmpd="sng" w="3047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6270307" y="5508903"/>
            <a:ext cx="861060" cy="1928932"/>
          </a:xfrm>
          <a:prstGeom prst="roundRect">
            <a:avLst>
              <a:gd fmla="val 6252" name="adj"/>
            </a:avLst>
          </a:prstGeom>
          <a:solidFill>
            <a:srgbClr val="1100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6535579" y="6271498"/>
            <a:ext cx="322898" cy="4036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500"/>
              <a:buFont typeface="Inter"/>
              <a:buNone/>
            </a:pPr>
            <a:r>
              <a:rPr b="1" i="0" lang="en-US" sz="25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500" u="none" cap="none" strike="noStrike"/>
          </a:p>
        </p:txBody>
      </p:sp>
      <p:sp>
        <p:nvSpPr>
          <p:cNvPr id="214" name="Google Shape;214;p30"/>
          <p:cNvSpPr/>
          <p:nvPr/>
        </p:nvSpPr>
        <p:spPr>
          <a:xfrm>
            <a:off x="7346633" y="5724168"/>
            <a:ext cx="2690812" cy="336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Main Loop</a:t>
            </a:r>
            <a:endParaRPr b="0" i="0" sz="2100" u="none" cap="none" strike="noStrike"/>
          </a:p>
        </p:txBody>
      </p:sp>
      <p:sp>
        <p:nvSpPr>
          <p:cNvPr id="215" name="Google Shape;215;p30"/>
          <p:cNvSpPr/>
          <p:nvPr/>
        </p:nvSpPr>
        <p:spPr>
          <a:xfrm>
            <a:off x="7346633" y="6189583"/>
            <a:ext cx="6284595" cy="1032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Continuously displays menu, processes authentication requests, and handles password change operations until program termination.</a:t>
            </a:r>
            <a:endParaRPr b="0" i="0" sz="1650" u="none" cap="none" strike="noStrike"/>
          </a:p>
        </p:txBody>
      </p:sp>
      <p:sp>
        <p:nvSpPr>
          <p:cNvPr id="216" name="Google Shape;216;p30"/>
          <p:cNvSpPr/>
          <p:nvPr/>
        </p:nvSpPr>
        <p:spPr>
          <a:xfrm>
            <a:off x="12691875" y="7673650"/>
            <a:ext cx="1843500" cy="555900"/>
          </a:xfrm>
          <a:prstGeom prst="rect">
            <a:avLst/>
          </a:prstGeom>
          <a:solidFill>
            <a:srgbClr val="2725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Inter"/>
              <a:buNone/>
            </a:pPr>
            <a:r>
              <a:rPr b="1" i="0" lang="en-US" sz="40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Security Features</a:t>
            </a:r>
            <a:endParaRPr b="0" i="0" sz="4050" u="none" cap="none" strike="noStrike"/>
          </a:p>
        </p:txBody>
      </p:sp>
      <p:pic>
        <p:nvPicPr>
          <p:cNvPr descr="preencoded.png" id="223" name="Google Shape;22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638" y="1752481"/>
            <a:ext cx="6342102" cy="634210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/>
          <p:nvPr/>
        </p:nvSpPr>
        <p:spPr>
          <a:xfrm>
            <a:off x="7574280" y="1726644"/>
            <a:ext cx="2822615" cy="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Multi-Layer Protection</a:t>
            </a:r>
            <a:endParaRPr b="0" i="0" sz="2000" u="none" cap="none" strike="noStrike"/>
          </a:p>
        </p:txBody>
      </p:sp>
      <p:sp>
        <p:nvSpPr>
          <p:cNvPr id="225" name="Google Shape;225;p31"/>
          <p:cNvSpPr/>
          <p:nvPr/>
        </p:nvSpPr>
        <p:spPr>
          <a:xfrm>
            <a:off x="7574280" y="2254925"/>
            <a:ext cx="6342102" cy="659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Attempt Tracking:</a:t>
            </a:r>
            <a:r>
              <a:rPr b="0" i="0" lang="en-US" sz="16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Individual counter per employee prevents brute force attacks</a:t>
            </a:r>
            <a:endParaRPr b="0" i="0" sz="1600" u="none" cap="none" strike="noStrike"/>
          </a:p>
        </p:txBody>
      </p:sp>
      <p:sp>
        <p:nvSpPr>
          <p:cNvPr id="226" name="Google Shape;226;p31"/>
          <p:cNvSpPr/>
          <p:nvPr/>
        </p:nvSpPr>
        <p:spPr>
          <a:xfrm>
            <a:off x="7574280" y="2986921"/>
            <a:ext cx="6342102" cy="659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Automatic Lockout:</a:t>
            </a:r>
            <a:r>
              <a:rPr b="0" i="0" lang="en-US" sz="16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Account becomes inaccessible after three failed attempts</a:t>
            </a:r>
            <a:endParaRPr b="0" i="0" sz="1600" u="none" cap="none" strike="noStrike"/>
          </a:p>
        </p:txBody>
      </p:sp>
      <p:sp>
        <p:nvSpPr>
          <p:cNvPr id="227" name="Google Shape;227;p31"/>
          <p:cNvSpPr/>
          <p:nvPr/>
        </p:nvSpPr>
        <p:spPr>
          <a:xfrm>
            <a:off x="7574280" y="3718917"/>
            <a:ext cx="6342102" cy="659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Attempt Reset:</a:t>
            </a:r>
            <a:r>
              <a:rPr b="0" i="0" lang="en-US" sz="16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Successful login clears failed attempt counter to zero</a:t>
            </a:r>
            <a:endParaRPr b="0" i="0" sz="1600" u="none" cap="none" strike="noStrike"/>
          </a:p>
        </p:txBody>
      </p:sp>
      <p:sp>
        <p:nvSpPr>
          <p:cNvPr id="228" name="Google Shape;228;p31"/>
          <p:cNvSpPr/>
          <p:nvPr/>
        </p:nvSpPr>
        <p:spPr>
          <a:xfrm>
            <a:off x="7574280" y="4450913"/>
            <a:ext cx="6342102" cy="659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Persistent Lock:</a:t>
            </a:r>
            <a:r>
              <a:rPr b="0" i="0" lang="en-US" sz="16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Locked accounts require manual reset (not implemented in basic version)</a:t>
            </a:r>
            <a:endParaRPr b="0" i="0" sz="1600" u="none" cap="none" strike="noStrike"/>
          </a:p>
        </p:txBody>
      </p:sp>
      <p:sp>
        <p:nvSpPr>
          <p:cNvPr id="229" name="Google Shape;229;p31"/>
          <p:cNvSpPr/>
          <p:nvPr/>
        </p:nvSpPr>
        <p:spPr>
          <a:xfrm>
            <a:off x="12691875" y="7673650"/>
            <a:ext cx="1843500" cy="555900"/>
          </a:xfrm>
          <a:prstGeom prst="rect">
            <a:avLst/>
          </a:prstGeom>
          <a:solidFill>
            <a:srgbClr val="2725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5" name="Google Shape;23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54127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/>
          <p:nvPr/>
        </p:nvSpPr>
        <p:spPr>
          <a:xfrm>
            <a:off x="711518" y="3101459"/>
            <a:ext cx="5831443" cy="635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Inter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Password Management</a:t>
            </a:r>
            <a:endParaRPr b="0" i="0" sz="4000" u="none" cap="none" strike="noStrike"/>
          </a:p>
        </p:txBody>
      </p:sp>
      <p:sp>
        <p:nvSpPr>
          <p:cNvPr id="237" name="Google Shape;237;p32"/>
          <p:cNvSpPr/>
          <p:nvPr/>
        </p:nvSpPr>
        <p:spPr>
          <a:xfrm>
            <a:off x="711518" y="4041696"/>
            <a:ext cx="203240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1600" u="none" cap="none" strike="noStrike"/>
          </a:p>
        </p:txBody>
      </p:sp>
      <p:sp>
        <p:nvSpPr>
          <p:cNvPr id="238" name="Google Shape;238;p32"/>
          <p:cNvSpPr/>
          <p:nvPr/>
        </p:nvSpPr>
        <p:spPr>
          <a:xfrm>
            <a:off x="711518" y="4364236"/>
            <a:ext cx="6502003" cy="22860"/>
          </a:xfrm>
          <a:prstGeom prst="rect">
            <a:avLst/>
          </a:prstGeom>
          <a:solidFill>
            <a:srgbClr val="2B0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2"/>
          <p:cNvSpPr/>
          <p:nvPr/>
        </p:nvSpPr>
        <p:spPr>
          <a:xfrm>
            <a:off x="711518" y="4511516"/>
            <a:ext cx="2541270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Post-Login Prompt</a:t>
            </a:r>
            <a:endParaRPr b="0" i="0" sz="2000" u="none" cap="none" strike="noStrike"/>
          </a:p>
        </p:txBody>
      </p:sp>
      <p:sp>
        <p:nvSpPr>
          <p:cNvPr id="240" name="Google Shape;240;p32"/>
          <p:cNvSpPr/>
          <p:nvPr/>
        </p:nvSpPr>
        <p:spPr>
          <a:xfrm>
            <a:off x="711518" y="4950976"/>
            <a:ext cx="6502003" cy="650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After successful authentication, system asks if user wants to change password</a:t>
            </a:r>
            <a:endParaRPr b="0" i="0" sz="1600" u="none" cap="none" strike="noStrike"/>
          </a:p>
        </p:txBody>
      </p:sp>
      <p:sp>
        <p:nvSpPr>
          <p:cNvPr id="241" name="Google Shape;241;p32"/>
          <p:cNvSpPr/>
          <p:nvPr/>
        </p:nvSpPr>
        <p:spPr>
          <a:xfrm>
            <a:off x="7416760" y="4041696"/>
            <a:ext cx="203240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Inter"/>
              <a:buNone/>
            </a:pPr>
            <a:r>
              <a:rPr lang="en-US" sz="16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1600" u="none" cap="none" strike="noStrike"/>
          </a:p>
        </p:txBody>
      </p:sp>
      <p:sp>
        <p:nvSpPr>
          <p:cNvPr id="242" name="Google Shape;242;p32"/>
          <p:cNvSpPr/>
          <p:nvPr/>
        </p:nvSpPr>
        <p:spPr>
          <a:xfrm>
            <a:off x="7416760" y="4364236"/>
            <a:ext cx="6502122" cy="22860"/>
          </a:xfrm>
          <a:prstGeom prst="rect">
            <a:avLst/>
          </a:prstGeom>
          <a:solidFill>
            <a:srgbClr val="2B0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2"/>
          <p:cNvSpPr/>
          <p:nvPr/>
        </p:nvSpPr>
        <p:spPr>
          <a:xfrm>
            <a:off x="7416748" y="4510341"/>
            <a:ext cx="25413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User Confirmation</a:t>
            </a:r>
            <a:endParaRPr b="0" i="0" sz="2000" u="none" cap="none" strike="noStrike"/>
          </a:p>
        </p:txBody>
      </p:sp>
      <p:sp>
        <p:nvSpPr>
          <p:cNvPr id="244" name="Google Shape;244;p32"/>
          <p:cNvSpPr/>
          <p:nvPr/>
        </p:nvSpPr>
        <p:spPr>
          <a:xfrm>
            <a:off x="7416760" y="4950976"/>
            <a:ext cx="6502122" cy="325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Accepts 'Y' or 'y' input to proceed with password change operation</a:t>
            </a:r>
            <a:endParaRPr b="0" i="0" sz="1600" u="none" cap="none" strike="noStrike"/>
          </a:p>
        </p:txBody>
      </p:sp>
      <p:sp>
        <p:nvSpPr>
          <p:cNvPr id="245" name="Google Shape;245;p32"/>
          <p:cNvSpPr/>
          <p:nvPr/>
        </p:nvSpPr>
        <p:spPr>
          <a:xfrm>
            <a:off x="711518" y="5957173"/>
            <a:ext cx="203240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1600" u="none" cap="none" strike="noStrike"/>
          </a:p>
        </p:txBody>
      </p:sp>
      <p:sp>
        <p:nvSpPr>
          <p:cNvPr id="246" name="Google Shape;246;p32"/>
          <p:cNvSpPr/>
          <p:nvPr/>
        </p:nvSpPr>
        <p:spPr>
          <a:xfrm>
            <a:off x="711518" y="6279713"/>
            <a:ext cx="6502003" cy="22860"/>
          </a:xfrm>
          <a:prstGeom prst="rect">
            <a:avLst/>
          </a:prstGeom>
          <a:solidFill>
            <a:srgbClr val="2B0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2"/>
          <p:cNvSpPr/>
          <p:nvPr/>
        </p:nvSpPr>
        <p:spPr>
          <a:xfrm>
            <a:off x="711518" y="6426994"/>
            <a:ext cx="2563178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New Password Entry</a:t>
            </a:r>
            <a:endParaRPr b="0" i="0" sz="2000" u="none" cap="none" strike="noStrike"/>
          </a:p>
        </p:txBody>
      </p:sp>
      <p:sp>
        <p:nvSpPr>
          <p:cNvPr id="248" name="Google Shape;248;p32"/>
          <p:cNvSpPr/>
          <p:nvPr/>
        </p:nvSpPr>
        <p:spPr>
          <a:xfrm>
            <a:off x="711518" y="6866453"/>
            <a:ext cx="6502003" cy="650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Prompts for new password within valid range (0-15) using SCAN_NUM procedure</a:t>
            </a:r>
            <a:endParaRPr b="0" i="0" sz="1600" u="none" cap="none" strike="noStrike"/>
          </a:p>
        </p:txBody>
      </p:sp>
      <p:sp>
        <p:nvSpPr>
          <p:cNvPr id="249" name="Google Shape;249;p32"/>
          <p:cNvSpPr/>
          <p:nvPr/>
        </p:nvSpPr>
        <p:spPr>
          <a:xfrm>
            <a:off x="7416760" y="5957173"/>
            <a:ext cx="203240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Inter"/>
              <a:buNone/>
            </a:pPr>
            <a:r>
              <a:rPr lang="en-US" sz="16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b="0" i="0" sz="1600" u="none" cap="none" strike="noStrike"/>
          </a:p>
        </p:txBody>
      </p:sp>
      <p:sp>
        <p:nvSpPr>
          <p:cNvPr id="250" name="Google Shape;250;p32"/>
          <p:cNvSpPr/>
          <p:nvPr/>
        </p:nvSpPr>
        <p:spPr>
          <a:xfrm>
            <a:off x="7416760" y="6279713"/>
            <a:ext cx="6502122" cy="22860"/>
          </a:xfrm>
          <a:prstGeom prst="rect">
            <a:avLst/>
          </a:prstGeom>
          <a:solidFill>
            <a:srgbClr val="2B0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2"/>
          <p:cNvSpPr/>
          <p:nvPr/>
        </p:nvSpPr>
        <p:spPr>
          <a:xfrm>
            <a:off x="7416760" y="6425819"/>
            <a:ext cx="25413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Update &amp; Confirm</a:t>
            </a:r>
            <a:endParaRPr b="0" i="0" sz="2000" u="none" cap="none" strike="noStrike"/>
          </a:p>
        </p:txBody>
      </p:sp>
      <p:sp>
        <p:nvSpPr>
          <p:cNvPr id="252" name="Google Shape;252;p32"/>
          <p:cNvSpPr/>
          <p:nvPr/>
        </p:nvSpPr>
        <p:spPr>
          <a:xfrm>
            <a:off x="7416760" y="6866453"/>
            <a:ext cx="6502122" cy="650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Replaces old password in PassTable and displays confirmation message</a:t>
            </a:r>
            <a:endParaRPr b="0" i="0" sz="1600" u="none" cap="none" strike="noStrike"/>
          </a:p>
        </p:txBody>
      </p:sp>
      <p:sp>
        <p:nvSpPr>
          <p:cNvPr id="253" name="Google Shape;253;p32"/>
          <p:cNvSpPr/>
          <p:nvPr/>
        </p:nvSpPr>
        <p:spPr>
          <a:xfrm>
            <a:off x="12691875" y="7673650"/>
            <a:ext cx="1843500" cy="555900"/>
          </a:xfrm>
          <a:prstGeom prst="rect">
            <a:avLst/>
          </a:prstGeom>
          <a:solidFill>
            <a:srgbClr val="2725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